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69" r:id="rId5"/>
    <p:sldId id="270"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33"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48" y="0"/>
    </p:cViewPr>
    <p:sldLst>
      <p:sld r:id="rId1" collapse="1"/>
    </p:sldLst>
  </p:outlineViewPr>
  <p:notesTextViewPr>
    <p:cViewPr>
      <p:scale>
        <a:sx n="100" d="100"/>
        <a:sy n="100" d="100"/>
      </p:scale>
      <p:origin x="0" y="0"/>
    </p:cViewPr>
  </p:notesTextViewPr>
  <p:notesViewPr>
    <p:cSldViewPr>
      <p:cViewPr varScale="1">
        <p:scale>
          <a:sx n="57" d="100"/>
          <a:sy n="57" d="100"/>
        </p:scale>
        <p:origin x="-252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C291A7-B01F-4D5B-80FF-1B300D8009F0}" type="datetimeFigureOut">
              <a:rPr lang="en-US" smtClean="0"/>
              <a:pPr/>
              <a:t>11/11/2010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647D32-33AA-474B-AC25-D882E670C4F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0DAA7-B6F8-4527-B7A7-FEFF52970E02}" type="datetimeFigureOut">
              <a:rPr lang="en-US" smtClean="0"/>
              <a:pPr/>
              <a:t>11/11/2010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200F0-6B9D-45FC-82B9-A108373205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Financial Goal is to raise</a:t>
            </a:r>
            <a:r>
              <a:rPr lang="en-US" baseline="0" dirty="0" smtClean="0"/>
              <a:t> commitments = $1,000/</a:t>
            </a:r>
            <a:r>
              <a:rPr lang="en-US" baseline="0" dirty="0" err="1" smtClean="0"/>
              <a:t>mth</a:t>
            </a:r>
            <a:r>
              <a:rPr lang="en-US" baseline="0" dirty="0" smtClean="0"/>
              <a:t>.</a:t>
            </a:r>
          </a:p>
          <a:p>
            <a:r>
              <a:rPr lang="en-US" baseline="0" dirty="0" smtClean="0"/>
              <a:t>So far, God has been amazing and laid it on peoples’ hearts to have committed to $770/</a:t>
            </a:r>
            <a:r>
              <a:rPr lang="en-US" baseline="0" dirty="0" err="1" smtClean="0"/>
              <a:t>mth</a:t>
            </a:r>
            <a:r>
              <a:rPr lang="en-US" baseline="0" dirty="0" smtClean="0"/>
              <a:t>.</a:t>
            </a:r>
          </a:p>
          <a:p>
            <a:r>
              <a:rPr lang="en-US" baseline="0" dirty="0" smtClean="0"/>
              <a:t>We’re almost there and ready to close this chapter of the internship and able to commit more time to the ministry! I’m so excited to move forward!! The difference leaves us with commitments = $230/</a:t>
            </a:r>
            <a:r>
              <a:rPr lang="en-US" baseline="0" dirty="0" err="1" smtClean="0"/>
              <a:t>mth</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6F200F0-6B9D-45FC-82B9-A1083732051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5638EF-82AC-4116-8B4D-10C697FD69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38EF-82AC-4116-8B4D-10C697FD69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38EF-82AC-4116-8B4D-10C697FD69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38EF-82AC-4116-8B4D-10C697FD69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38EF-82AC-4116-8B4D-10C697FD69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638EF-82AC-4116-8B4D-10C697FD69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638EF-82AC-4116-8B4D-10C697FD69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638EF-82AC-4116-8B4D-10C697FD69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638EF-82AC-4116-8B4D-10C697FD69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638EF-82AC-4116-8B4D-10C697FD69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52B9F5-3308-414C-A694-64A527F1A571}"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5638EF-82AC-4116-8B4D-10C697FD699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52B9F5-3308-414C-A694-64A527F1A571}" type="datetimeFigureOut">
              <a:rPr lang="en-US" smtClean="0"/>
              <a:pPr/>
              <a:t>11/11/2010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5638EF-82AC-4116-8B4D-10C697FD699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facebook.com/photo.php?op=12&amp;view=global&amp;subj=1091853513&amp;pid=6777171&amp;id=69955050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facebook.com/photo.php?op=12&amp;view=global&amp;subj=1091853513&amp;pid=6777171&amp;id=699550509"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0"/>
            <a:ext cx="4495800" cy="1143000"/>
          </a:xfrm>
        </p:spPr>
        <p:txBody>
          <a:bodyPr>
            <a:normAutofit fontScale="90000"/>
          </a:bodyPr>
          <a:lstStyle/>
          <a:p>
            <a:r>
              <a:rPr lang="en-US" dirty="0" smtClean="0"/>
              <a:t>Stephen Anderson</a:t>
            </a:r>
            <a:endParaRPr lang="en-US" dirty="0"/>
          </a:p>
        </p:txBody>
      </p:sp>
      <p:sp>
        <p:nvSpPr>
          <p:cNvPr id="8" name="Content Placeholder 7"/>
          <p:cNvSpPr>
            <a:spLocks noGrp="1"/>
          </p:cNvSpPr>
          <p:nvPr>
            <p:ph sz="half" idx="1"/>
          </p:nvPr>
        </p:nvSpPr>
        <p:spPr>
          <a:xfrm>
            <a:off x="381000" y="1600200"/>
            <a:ext cx="4114800" cy="4754725"/>
          </a:xfrm>
        </p:spPr>
        <p:txBody>
          <a:bodyPr>
            <a:normAutofit fontScale="92500" lnSpcReduction="10000"/>
          </a:bodyPr>
          <a:lstStyle/>
          <a:p>
            <a:r>
              <a:rPr lang="en-US" dirty="0" smtClean="0"/>
              <a:t>Grew up in Toledo, graduated from Maumee HS in 2007</a:t>
            </a:r>
          </a:p>
          <a:p>
            <a:r>
              <a:rPr lang="en-US" dirty="0" smtClean="0"/>
              <a:t>Attending UT for Professional Sales and Marketing</a:t>
            </a:r>
          </a:p>
          <a:p>
            <a:r>
              <a:rPr lang="en-US" dirty="0" smtClean="0"/>
              <a:t>Plan to graduate with Bachelor’s in </a:t>
            </a:r>
            <a:r>
              <a:rPr lang="en-US" dirty="0" smtClean="0"/>
              <a:t>2011</a:t>
            </a:r>
            <a:endParaRPr lang="en-US" dirty="0" smtClean="0"/>
          </a:p>
          <a:p>
            <a:r>
              <a:rPr lang="en-US" dirty="0" smtClean="0"/>
              <a:t>Proposed to my fiancé, Mary Petersen, in November </a:t>
            </a:r>
            <a:r>
              <a:rPr lang="en-US" dirty="0" smtClean="0"/>
              <a:t>2009</a:t>
            </a:r>
            <a:endParaRPr lang="en-US" dirty="0" smtClean="0"/>
          </a:p>
          <a:p>
            <a:r>
              <a:rPr lang="en-US" dirty="0" smtClean="0"/>
              <a:t>Getting married June 17</a:t>
            </a:r>
            <a:r>
              <a:rPr lang="en-US" baseline="30000" dirty="0" smtClean="0"/>
              <a:t>th</a:t>
            </a:r>
            <a:r>
              <a:rPr lang="en-US" dirty="0" smtClean="0"/>
              <a:t>, 2011</a:t>
            </a:r>
            <a:endParaRPr lang="en-US" dirty="0"/>
          </a:p>
        </p:txBody>
      </p:sp>
      <p:sp>
        <p:nvSpPr>
          <p:cNvPr id="5" name="Content Placeholder 4"/>
          <p:cNvSpPr>
            <a:spLocks noGrp="1"/>
          </p:cNvSpPr>
          <p:nvPr>
            <p:ph sz="half" idx="2"/>
          </p:nvPr>
        </p:nvSpPr>
        <p:spPr/>
        <p:txBody>
          <a:bodyPr>
            <a:normAutofit fontScale="92500" lnSpcReduction="10000"/>
          </a:bodyPr>
          <a:lstStyle/>
          <a:p>
            <a:endParaRPr lang="en-US"/>
          </a:p>
        </p:txBody>
      </p:sp>
      <p:pic>
        <p:nvPicPr>
          <p:cNvPr id="12290" name="Picture 2" descr="http://sphotos.ak.fbcdn.net/hphotos-ak-snc3/hs460.snc3/26272_329742986869_508926869_3426344_1162512_n.jpg"/>
          <p:cNvPicPr>
            <a:picLocks noChangeAspect="1" noChangeArrowheads="1"/>
          </p:cNvPicPr>
          <p:nvPr/>
        </p:nvPicPr>
        <p:blipFill>
          <a:blip r:embed="rId2" cstate="print"/>
          <a:srcRect/>
          <a:stretch>
            <a:fillRect/>
          </a:stretch>
        </p:blipFill>
        <p:spPr bwMode="auto">
          <a:xfrm rot="16200000">
            <a:off x="3865881" y="1620521"/>
            <a:ext cx="5831841" cy="4267200"/>
          </a:xfrm>
          <a:prstGeom prst="rect">
            <a:avLst/>
          </a:prstGeom>
          <a:noFill/>
        </p:spPr>
      </p:pic>
    </p:spTree>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305800" cy="3429000"/>
          </a:xfrm>
        </p:spPr>
        <p:txBody>
          <a:bodyPr>
            <a:normAutofit fontScale="90000"/>
          </a:bodyPr>
          <a:lstStyle/>
          <a:p>
            <a:r>
              <a:rPr lang="en-US" dirty="0" smtClean="0"/>
              <a:t>My financial goal will help me to quit Best Buy and focus 100% on ministry.</a:t>
            </a:r>
            <a:br>
              <a:rPr lang="en-US" dirty="0" smtClean="0"/>
            </a:br>
            <a:r>
              <a:rPr lang="en-US" dirty="0" smtClean="0"/>
              <a:t>I need to raise….</a:t>
            </a:r>
            <a:br>
              <a:rPr lang="en-US" dirty="0" smtClean="0"/>
            </a:br>
            <a:endParaRPr lang="en-US" dirty="0"/>
          </a:p>
        </p:txBody>
      </p:sp>
      <p:pic>
        <p:nvPicPr>
          <p:cNvPr id="4100" name="Picture 4" descr="http://zedomax.com/blog/wp-content/uploads/2009/11/bestbuy-blackfriday-sales.jpg"/>
          <p:cNvPicPr>
            <a:picLocks noChangeAspect="1" noChangeArrowheads="1"/>
          </p:cNvPicPr>
          <p:nvPr/>
        </p:nvPicPr>
        <p:blipFill>
          <a:blip r:embed="rId3" cstate="print"/>
          <a:srcRect/>
          <a:stretch>
            <a:fillRect/>
          </a:stretch>
        </p:blipFill>
        <p:spPr bwMode="auto">
          <a:xfrm>
            <a:off x="4800600" y="3886200"/>
            <a:ext cx="4133850" cy="2828925"/>
          </a:xfrm>
          <a:prstGeom prst="rect">
            <a:avLst/>
          </a:prstGeom>
          <a:noFill/>
        </p:spPr>
      </p:pic>
    </p:spTree>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support</a:t>
            </a:r>
            <a:endParaRPr lang="en-US" dirty="0"/>
          </a:p>
        </p:txBody>
      </p:sp>
      <p:sp>
        <p:nvSpPr>
          <p:cNvPr id="4" name="Content Placeholder 3"/>
          <p:cNvSpPr>
            <a:spLocks noGrp="1"/>
          </p:cNvSpPr>
          <p:nvPr>
            <p:ph idx="1"/>
          </p:nvPr>
        </p:nvSpPr>
        <p:spPr>
          <a:xfrm>
            <a:off x="457200" y="2209800"/>
            <a:ext cx="8229600" cy="4114800"/>
          </a:xfrm>
        </p:spPr>
        <p:txBody>
          <a:bodyPr>
            <a:normAutofit/>
          </a:bodyPr>
          <a:lstStyle/>
          <a:p>
            <a:r>
              <a:rPr lang="en-US" sz="3200" dirty="0" smtClean="0"/>
              <a:t>Can be in the form of…</a:t>
            </a:r>
          </a:p>
          <a:p>
            <a:pPr lvl="1"/>
            <a:r>
              <a:rPr lang="en-US" sz="3200" dirty="0" smtClean="0"/>
              <a:t>Monthly Support</a:t>
            </a:r>
          </a:p>
          <a:p>
            <a:pPr lvl="1"/>
            <a:r>
              <a:rPr lang="en-US" sz="3200" dirty="0" smtClean="0"/>
              <a:t>One Time Gift</a:t>
            </a:r>
          </a:p>
        </p:txBody>
      </p:sp>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143000"/>
            <a:ext cx="7696200" cy="1676400"/>
          </a:xfrm>
        </p:spPr>
        <p:txBody>
          <a:bodyPr>
            <a:normAutofit fontScale="90000"/>
          </a:bodyPr>
          <a:lstStyle/>
          <a:p>
            <a:r>
              <a:rPr lang="en-US" dirty="0" smtClean="0"/>
              <a:t>Would you join my team?</a:t>
            </a:r>
            <a:br>
              <a:rPr lang="en-US" dirty="0" smtClean="0"/>
            </a:br>
            <a:r>
              <a:rPr lang="en-US" dirty="0" smtClean="0"/>
              <a:t>In what ways can I count on you?</a:t>
            </a:r>
            <a:endParaRPr lang="en-US" dirty="0"/>
          </a:p>
        </p:txBody>
      </p:sp>
      <p:pic>
        <p:nvPicPr>
          <p:cNvPr id="1028" name="Picture 4" descr="C:\Users\Owner\AppData\Local\Microsoft\Windows\Temporary Internet Files\Content.IE5\RG1OQ489\MC900434859[1].png"/>
          <p:cNvPicPr>
            <a:picLocks noChangeAspect="1" noChangeArrowheads="1"/>
          </p:cNvPicPr>
          <p:nvPr/>
        </p:nvPicPr>
        <p:blipFill>
          <a:blip r:embed="rId2" cstate="print"/>
          <a:srcRect/>
          <a:stretch>
            <a:fillRect/>
          </a:stretch>
        </p:blipFill>
        <p:spPr bwMode="auto">
          <a:xfrm>
            <a:off x="7696200" y="3200400"/>
            <a:ext cx="1714500" cy="1714500"/>
          </a:xfrm>
          <a:prstGeom prst="rect">
            <a:avLst/>
          </a:prstGeom>
          <a:noFill/>
        </p:spPr>
      </p:pic>
      <p:pic>
        <p:nvPicPr>
          <p:cNvPr id="12" name="Picture 3" descr="C:\Users\Owner\AppData\Local\Microsoft\Windows\Temporary Internet Files\Content.IE5\RG1OQ489\MC900434859[1].png"/>
          <p:cNvPicPr>
            <a:picLocks noChangeAspect="1" noChangeArrowheads="1"/>
          </p:cNvPicPr>
          <p:nvPr/>
        </p:nvPicPr>
        <p:blipFill>
          <a:blip r:embed="rId2" cstate="print"/>
          <a:srcRect/>
          <a:stretch>
            <a:fillRect/>
          </a:stretch>
        </p:blipFill>
        <p:spPr bwMode="auto">
          <a:xfrm>
            <a:off x="1447800" y="4800600"/>
            <a:ext cx="1714500" cy="1714500"/>
          </a:xfrm>
          <a:prstGeom prst="rect">
            <a:avLst/>
          </a:prstGeom>
          <a:noFill/>
        </p:spPr>
      </p:pic>
      <p:pic>
        <p:nvPicPr>
          <p:cNvPr id="13" name="Picture 3" descr="C:\Users\Owner\AppData\Local\Microsoft\Windows\Temporary Internet Files\Content.IE5\RG1OQ489\MC900434859[1].png"/>
          <p:cNvPicPr>
            <a:picLocks noChangeAspect="1" noChangeArrowheads="1"/>
          </p:cNvPicPr>
          <p:nvPr/>
        </p:nvPicPr>
        <p:blipFill>
          <a:blip r:embed="rId2" cstate="print"/>
          <a:srcRect/>
          <a:stretch>
            <a:fillRect/>
          </a:stretch>
        </p:blipFill>
        <p:spPr bwMode="auto">
          <a:xfrm>
            <a:off x="2514600" y="3124200"/>
            <a:ext cx="1714500" cy="1714500"/>
          </a:xfrm>
          <a:prstGeom prst="rect">
            <a:avLst/>
          </a:prstGeom>
          <a:noFill/>
        </p:spPr>
      </p:pic>
      <p:pic>
        <p:nvPicPr>
          <p:cNvPr id="14" name="Picture 3" descr="C:\Users\Owner\AppData\Local\Microsoft\Windows\Temporary Internet Files\Content.IE5\RG1OQ489\MC900434859[1].png"/>
          <p:cNvPicPr>
            <a:picLocks noChangeAspect="1" noChangeArrowheads="1"/>
          </p:cNvPicPr>
          <p:nvPr/>
        </p:nvPicPr>
        <p:blipFill>
          <a:blip r:embed="rId2" cstate="print"/>
          <a:srcRect/>
          <a:stretch>
            <a:fillRect/>
          </a:stretch>
        </p:blipFill>
        <p:spPr bwMode="auto">
          <a:xfrm>
            <a:off x="3962400" y="4876800"/>
            <a:ext cx="1714500" cy="1714500"/>
          </a:xfrm>
          <a:prstGeom prst="rect">
            <a:avLst/>
          </a:prstGeom>
          <a:noFill/>
        </p:spPr>
      </p:pic>
      <p:pic>
        <p:nvPicPr>
          <p:cNvPr id="15" name="Picture 3" descr="C:\Users\Owner\AppData\Local\Microsoft\Windows\Temporary Internet Files\Content.IE5\RG1OQ489\MC900434859[1].png"/>
          <p:cNvPicPr>
            <a:picLocks noChangeAspect="1" noChangeArrowheads="1"/>
          </p:cNvPicPr>
          <p:nvPr/>
        </p:nvPicPr>
        <p:blipFill>
          <a:blip r:embed="rId2" cstate="print"/>
          <a:srcRect/>
          <a:stretch>
            <a:fillRect/>
          </a:stretch>
        </p:blipFill>
        <p:spPr bwMode="auto">
          <a:xfrm>
            <a:off x="5105400" y="3124200"/>
            <a:ext cx="1714500" cy="1714500"/>
          </a:xfrm>
          <a:prstGeom prst="rect">
            <a:avLst/>
          </a:prstGeom>
          <a:noFill/>
        </p:spPr>
      </p:pic>
      <p:pic>
        <p:nvPicPr>
          <p:cNvPr id="16" name="Picture 3" descr="C:\Users\Owner\AppData\Local\Microsoft\Windows\Temporary Internet Files\Content.IE5\RG1OQ489\MC900434859[1].png"/>
          <p:cNvPicPr>
            <a:picLocks noChangeAspect="1" noChangeArrowheads="1"/>
          </p:cNvPicPr>
          <p:nvPr/>
        </p:nvPicPr>
        <p:blipFill>
          <a:blip r:embed="rId2" cstate="print"/>
          <a:srcRect/>
          <a:stretch>
            <a:fillRect/>
          </a:stretch>
        </p:blipFill>
        <p:spPr bwMode="auto">
          <a:xfrm>
            <a:off x="6553200" y="4953000"/>
            <a:ext cx="1714500" cy="1714500"/>
          </a:xfrm>
          <a:prstGeom prst="rect">
            <a:avLst/>
          </a:prstGeom>
          <a:noFill/>
        </p:spPr>
      </p:pic>
      <p:pic>
        <p:nvPicPr>
          <p:cNvPr id="20" name="Picture 3" descr="C:\Users\Owner\AppData\Local\Microsoft\Windows\Temporary Internet Files\Content.IE5\RG1OQ489\MC900434859[1].png"/>
          <p:cNvPicPr>
            <a:picLocks noChangeAspect="1" noChangeArrowheads="1"/>
          </p:cNvPicPr>
          <p:nvPr/>
        </p:nvPicPr>
        <p:blipFill>
          <a:blip r:embed="rId2" cstate="print"/>
          <a:srcRect/>
          <a:stretch>
            <a:fillRect/>
          </a:stretch>
        </p:blipFill>
        <p:spPr bwMode="auto">
          <a:xfrm>
            <a:off x="0" y="3124200"/>
            <a:ext cx="1714500" cy="1714500"/>
          </a:xfrm>
          <a:prstGeom prst="rect">
            <a:avLst/>
          </a:prstGeom>
          <a:noFill/>
        </p:spPr>
      </p:pic>
    </p:spTree>
  </p:cSld>
  <p:clrMapOvr>
    <a:masterClrMapping/>
  </p:clrMapOvr>
  <p:transition>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81000" y="1371600"/>
            <a:ext cx="4191000" cy="4038600"/>
          </a:xfrm>
        </p:spPr>
        <p:txBody>
          <a:bodyPr>
            <a:normAutofit/>
            <a:scene3d>
              <a:camera prst="isometricOffAxis1Right"/>
              <a:lightRig rig="threePt" dir="t"/>
            </a:scene3d>
          </a:bodyPr>
          <a:lstStyle/>
          <a:p>
            <a:pPr marL="0" indent="0">
              <a:buNone/>
            </a:pPr>
            <a:r>
              <a:rPr lang="en-US" sz="3400" dirty="0" smtClean="0">
                <a:effectLst>
                  <a:outerShdw blurRad="60007" dist="310007" dir="7680000" sy="30000" kx="1300200" algn="ctr" rotWithShape="0">
                    <a:prstClr val="black">
                      <a:alpha val="32000"/>
                    </a:prstClr>
                  </a:outerShdw>
                </a:effectLst>
              </a:rPr>
              <a:t>Do you know anyone who loves God and is positive to the ministry at CedarCreek who might join my team?</a:t>
            </a:r>
            <a:endParaRPr lang="en-US" sz="3400" dirty="0">
              <a:effectLst>
                <a:outerShdw blurRad="60007" dist="310007" dir="7680000" sy="30000" kx="1300200" algn="ctr" rotWithShape="0">
                  <a:prstClr val="black">
                    <a:alpha val="32000"/>
                  </a:prstClr>
                </a:outerShdw>
              </a:effectLst>
            </a:endParaRPr>
          </a:p>
        </p:txBody>
      </p:sp>
      <p:pic>
        <p:nvPicPr>
          <p:cNvPr id="8" name="Picture 2" descr="C:\Users\Owner\AppData\Local\Microsoft\Windows\Temporary Internet Files\Content.IE5\XF9KC1SU\MC900156005[1].wmf"/>
          <p:cNvPicPr>
            <a:picLocks noGrp="1" noChangeAspect="1" noChangeArrowheads="1"/>
          </p:cNvPicPr>
          <p:nvPr>
            <p:ph sz="half" idx="2"/>
          </p:nvPr>
        </p:nvPicPr>
        <p:blipFill>
          <a:blip r:embed="rId2" cstate="print">
            <a:lum/>
          </a:blip>
          <a:srcRect/>
          <a:stretch>
            <a:fillRect/>
          </a:stretch>
        </p:blipFill>
        <p:spPr bwMode="auto">
          <a:xfrm>
            <a:off x="4434582" y="1828800"/>
            <a:ext cx="3986447" cy="4268730"/>
          </a:xfrm>
          <a:prstGeom prst="rect">
            <a:avLst/>
          </a:prstGeom>
          <a:noFill/>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ministry experience</a:t>
            </a:r>
            <a:endParaRPr lang="en-US" dirty="0"/>
          </a:p>
        </p:txBody>
      </p:sp>
      <p:sp>
        <p:nvSpPr>
          <p:cNvPr id="4" name="Content Placeholder 3"/>
          <p:cNvSpPr>
            <a:spLocks noGrp="1"/>
          </p:cNvSpPr>
          <p:nvPr>
            <p:ph idx="1"/>
          </p:nvPr>
        </p:nvSpPr>
        <p:spPr>
          <a:xfrm>
            <a:off x="457200" y="1935480"/>
            <a:ext cx="4953000" cy="4389120"/>
          </a:xfrm>
        </p:spPr>
        <p:txBody>
          <a:bodyPr/>
          <a:lstStyle/>
          <a:p>
            <a:pPr>
              <a:buNone/>
            </a:pPr>
            <a:r>
              <a:rPr lang="en-US" dirty="0" smtClean="0"/>
              <a:t>During School…</a:t>
            </a:r>
          </a:p>
          <a:p>
            <a:r>
              <a:rPr lang="en-US" dirty="0" smtClean="0"/>
              <a:t>Junior high leader</a:t>
            </a:r>
          </a:p>
          <a:p>
            <a:r>
              <a:rPr lang="en-US" dirty="0" smtClean="0"/>
              <a:t>High school leader</a:t>
            </a:r>
          </a:p>
          <a:p>
            <a:pPr>
              <a:buNone/>
            </a:pPr>
            <a:endParaRPr lang="en-US" dirty="0" smtClean="0"/>
          </a:p>
          <a:p>
            <a:pPr>
              <a:buNone/>
            </a:pPr>
            <a:r>
              <a:rPr lang="en-US" dirty="0" smtClean="0"/>
              <a:t>After graduation…</a:t>
            </a:r>
          </a:p>
          <a:p>
            <a:r>
              <a:rPr lang="en-US" dirty="0" smtClean="0"/>
              <a:t>Started &amp; lead the High School ministry in Spring ’08</a:t>
            </a:r>
          </a:p>
          <a:p>
            <a:r>
              <a:rPr lang="en-US" dirty="0" smtClean="0"/>
              <a:t>Started &amp; lead the Junior High ministry in Fall ‘09</a:t>
            </a:r>
            <a:endParaRPr lang="en-US" dirty="0"/>
          </a:p>
        </p:txBody>
      </p:sp>
      <p:pic>
        <p:nvPicPr>
          <p:cNvPr id="5" name="Picture 2" descr="http://sphotos.ak.fbcdn.net/hphotos-ak-ash2/hs060.ash2/36343_1445308606137_1035798071_1291635_1700821_n.jpg">
            <a:hlinkClick r:id="rId2"/>
          </p:cNvPr>
          <p:cNvPicPr>
            <a:picLocks noChangeAspect="1" noChangeArrowheads="1"/>
          </p:cNvPicPr>
          <p:nvPr/>
        </p:nvPicPr>
        <p:blipFill>
          <a:blip r:embed="rId3" cstate="print"/>
          <a:srcRect/>
          <a:stretch>
            <a:fillRect/>
          </a:stretch>
        </p:blipFill>
        <p:spPr bwMode="auto">
          <a:xfrm>
            <a:off x="5410200" y="1879600"/>
            <a:ext cx="3429000" cy="4572001"/>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smtClean="0"/>
              <a:t>Fusion </a:t>
            </a:r>
            <a:endParaRPr lang="en-US" dirty="0"/>
          </a:p>
        </p:txBody>
      </p:sp>
      <p:pic>
        <p:nvPicPr>
          <p:cNvPr id="10242" name="Picture 2" descr="http://sphotos.ak.fbcdn.net/hphotos-ak-ash2/hs078.ash2/37216_2445222529040_1206189229_100689772_6944461_n.jpg">
            <a:hlinkClick r:id="rId2"/>
          </p:cNvPr>
          <p:cNvPicPr>
            <a:picLocks noGrp="1" noChangeAspect="1" noChangeArrowheads="1"/>
          </p:cNvPicPr>
          <p:nvPr>
            <p:ph sz="half" idx="1"/>
          </p:nvPr>
        </p:nvPicPr>
        <p:blipFill>
          <a:blip r:embed="rId3" cstate="print"/>
          <a:stretch>
            <a:fillRect/>
          </a:stretch>
        </p:blipFill>
        <p:spPr bwMode="auto">
          <a:xfrm>
            <a:off x="312208" y="2057400"/>
            <a:ext cx="4183592" cy="3594894"/>
          </a:xfrm>
          <a:prstGeom prst="rect">
            <a:avLst/>
          </a:prstGeom>
          <a:noFill/>
        </p:spPr>
      </p:pic>
      <p:sp>
        <p:nvSpPr>
          <p:cNvPr id="6" name="Content Placeholder 5"/>
          <p:cNvSpPr>
            <a:spLocks noGrp="1"/>
          </p:cNvSpPr>
          <p:nvPr>
            <p:ph sz="half" idx="2"/>
          </p:nvPr>
        </p:nvSpPr>
        <p:spPr>
          <a:xfrm>
            <a:off x="4648200" y="1066800"/>
            <a:ext cx="4038600" cy="5288125"/>
          </a:xfrm>
        </p:spPr>
        <p:txBody>
          <a:bodyPr>
            <a:normAutofit lnSpcReduction="10000"/>
          </a:bodyPr>
          <a:lstStyle/>
          <a:p>
            <a:r>
              <a:rPr lang="en-US" dirty="0" smtClean="0"/>
              <a:t>Place where junior high students can come connect with God, leaders, and other students</a:t>
            </a:r>
          </a:p>
          <a:p>
            <a:r>
              <a:rPr lang="en-US" dirty="0" smtClean="0"/>
              <a:t>Goal is to impact student’s lives!</a:t>
            </a:r>
          </a:p>
          <a:p>
            <a:r>
              <a:rPr lang="en-US" dirty="0" smtClean="0"/>
              <a:t>Follow CedarCreek’s mission by reaching out to spiritually lost students and teaching them how to </a:t>
            </a:r>
            <a:r>
              <a:rPr lang="en-US" u="sng" dirty="0" smtClean="0"/>
              <a:t>love Christ</a:t>
            </a:r>
            <a:r>
              <a:rPr lang="en-US" dirty="0" smtClean="0"/>
              <a:t>, to </a:t>
            </a:r>
            <a:r>
              <a:rPr lang="en-US" u="sng" dirty="0" smtClean="0"/>
              <a:t>serve others</a:t>
            </a:r>
            <a:r>
              <a:rPr lang="en-US" dirty="0" smtClean="0"/>
              <a:t>, and to </a:t>
            </a:r>
            <a:r>
              <a:rPr lang="en-US" u="sng" dirty="0" smtClean="0"/>
              <a:t>tell the world about Him</a:t>
            </a:r>
            <a:r>
              <a:rPr lang="en-US" dirty="0" smtClean="0"/>
              <a:t>.</a:t>
            </a:r>
            <a:endParaRPr lang="en-U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dirty="0" smtClean="0"/>
              <a:t>Alex Whittington</a:t>
            </a:r>
            <a:endParaRPr lang="en-US" dirty="0"/>
          </a:p>
        </p:txBody>
      </p:sp>
      <p:sp>
        <p:nvSpPr>
          <p:cNvPr id="5" name="Content Placeholder 4"/>
          <p:cNvSpPr>
            <a:spLocks noGrp="1"/>
          </p:cNvSpPr>
          <p:nvPr>
            <p:ph idx="1"/>
          </p:nvPr>
        </p:nvSpPr>
        <p:spPr>
          <a:xfrm>
            <a:off x="228600" y="1524000"/>
            <a:ext cx="4724400" cy="5334000"/>
          </a:xfrm>
        </p:spPr>
        <p:txBody>
          <a:bodyPr>
            <a:normAutofit fontScale="77500" lnSpcReduction="20000"/>
          </a:bodyPr>
          <a:lstStyle/>
          <a:p>
            <a:r>
              <a:rPr lang="en-US" dirty="0" smtClean="0"/>
              <a:t>“Fusion impacted my life by knowing there were people who genuinely cared about me, you guys aren't just there to sit there and teach, which you guys also do a great job with, but you guys interact with us and really care about what's going on in our lives, especially when were having a bad day you guys really know how to make us laugh and let us know things will get better.”</a:t>
            </a:r>
            <a:br>
              <a:rPr lang="en-US" dirty="0" smtClean="0"/>
            </a:br>
            <a:endParaRPr lang="en-US" dirty="0" smtClean="0"/>
          </a:p>
          <a:p>
            <a:r>
              <a:rPr lang="en-US" dirty="0" smtClean="0"/>
              <a:t>“Before fusion I had already accepted Christ but wasn't deep with him, you guys helped give me that push that it’s not hard to have a relationship with God and especially at life groups. Now I'm reading my bible daily and enjoy coming to church.”</a:t>
            </a:r>
          </a:p>
        </p:txBody>
      </p:sp>
      <p:pic>
        <p:nvPicPr>
          <p:cNvPr id="2050" name="Picture 2" descr="http://sphotos.ak.fbcdn.net/hphotos-ak-snc4/hs207.snc4/38693_1151894893951_1725001163_295549_7597880_n.jpg"/>
          <p:cNvPicPr>
            <a:picLocks noChangeAspect="1" noChangeArrowheads="1"/>
          </p:cNvPicPr>
          <p:nvPr/>
        </p:nvPicPr>
        <p:blipFill>
          <a:blip r:embed="rId2" cstate="print"/>
          <a:srcRect/>
          <a:stretch>
            <a:fillRect/>
          </a:stretch>
        </p:blipFill>
        <p:spPr bwMode="auto">
          <a:xfrm>
            <a:off x="5029200" y="914400"/>
            <a:ext cx="3896409" cy="5334000"/>
          </a:xfrm>
          <a:prstGeom prst="rect">
            <a:avLst/>
          </a:prstGeom>
          <a:noFill/>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229600" cy="1143000"/>
          </a:xfrm>
        </p:spPr>
        <p:txBody>
          <a:bodyPr>
            <a:normAutofit/>
          </a:bodyPr>
          <a:lstStyle/>
          <a:p>
            <a:r>
              <a:rPr lang="en-US" dirty="0" smtClean="0"/>
              <a:t>Taylor Peters</a:t>
            </a:r>
            <a:endParaRPr lang="en-US" dirty="0"/>
          </a:p>
        </p:txBody>
      </p:sp>
      <p:sp>
        <p:nvSpPr>
          <p:cNvPr id="5" name="Content Placeholder 4"/>
          <p:cNvSpPr>
            <a:spLocks noGrp="1"/>
          </p:cNvSpPr>
          <p:nvPr>
            <p:ph idx="1"/>
          </p:nvPr>
        </p:nvSpPr>
        <p:spPr>
          <a:xfrm>
            <a:off x="0" y="1371600"/>
            <a:ext cx="5257800" cy="5486400"/>
          </a:xfrm>
        </p:spPr>
        <p:txBody>
          <a:bodyPr>
            <a:normAutofit fontScale="62500" lnSpcReduction="20000"/>
          </a:bodyPr>
          <a:lstStyle/>
          <a:p>
            <a:r>
              <a:rPr lang="en-US" sz="3300" dirty="0" smtClean="0"/>
              <a:t>“I loved it! I came closer to God than I would have if I didn't ever go because Fusion took stuff, broke it down, and there was discussion. I also liked how it was only Jr. High, because we all generally go through the same things and that way we could discuss around that.”</a:t>
            </a:r>
          </a:p>
          <a:p>
            <a:r>
              <a:rPr lang="en-US" sz="3300" dirty="0" smtClean="0"/>
              <a:t>“And now, I feel super close to God. I really want to bring more people to Christ. I now can call myself a Christian and know what it means, and how big of a deal it is.”</a:t>
            </a:r>
          </a:p>
          <a:p>
            <a:r>
              <a:rPr lang="en-US" sz="3300" dirty="0" smtClean="0"/>
              <a:t>“I only went to fusion camp once, and it impacted my life forever.”</a:t>
            </a:r>
          </a:p>
          <a:p>
            <a:r>
              <a:rPr lang="en-US" sz="3300" dirty="0" smtClean="0"/>
              <a:t>“Also, another thing that I like about fusion is that I could go up to you or any leader and just talk to you and you guys would help.”</a:t>
            </a:r>
          </a:p>
        </p:txBody>
      </p:sp>
      <p:pic>
        <p:nvPicPr>
          <p:cNvPr id="28676" name="Picture 4" descr="http://sphotos.ak.fbcdn.net/photos-ak-snc1/v2679/33/84/1133844326/n1133844326_354755_2834874.jpg"/>
          <p:cNvPicPr>
            <a:picLocks noChangeAspect="1" noChangeArrowheads="1"/>
          </p:cNvPicPr>
          <p:nvPr/>
        </p:nvPicPr>
        <p:blipFill>
          <a:blip r:embed="rId2" cstate="print"/>
          <a:srcRect/>
          <a:stretch>
            <a:fillRect/>
          </a:stretch>
        </p:blipFill>
        <p:spPr bwMode="auto">
          <a:xfrm>
            <a:off x="5257800" y="1371600"/>
            <a:ext cx="3773309" cy="4343400"/>
          </a:xfrm>
          <a:prstGeom prst="rect">
            <a:avLst/>
          </a:prstGeom>
          <a:noFill/>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What the Internship program is and what I’ll be doing</a:t>
            </a:r>
            <a:endParaRPr lang="en-US" dirty="0"/>
          </a:p>
        </p:txBody>
      </p:sp>
      <p:sp>
        <p:nvSpPr>
          <p:cNvPr id="4" name="Content Placeholder 3"/>
          <p:cNvSpPr>
            <a:spLocks noGrp="1"/>
          </p:cNvSpPr>
          <p:nvPr>
            <p:ph idx="1"/>
          </p:nvPr>
        </p:nvSpPr>
        <p:spPr>
          <a:xfrm>
            <a:off x="457200" y="2438400"/>
            <a:ext cx="8229600" cy="3657600"/>
          </a:xfrm>
        </p:spPr>
        <p:txBody>
          <a:bodyPr/>
          <a:lstStyle/>
          <a:p>
            <a:r>
              <a:rPr lang="en-US" dirty="0" smtClean="0"/>
              <a:t>I will be the Fusion director at our Whitehouse campus</a:t>
            </a:r>
          </a:p>
          <a:p>
            <a:r>
              <a:rPr lang="en-US" dirty="0" smtClean="0"/>
              <a:t>In charge of preparing, teaching, and leading weekend services</a:t>
            </a:r>
          </a:p>
          <a:p>
            <a:r>
              <a:rPr lang="en-US" dirty="0" smtClean="0"/>
              <a:t>Lead small group in a deeper Bible study during the week</a:t>
            </a:r>
          </a:p>
          <a:p>
            <a:r>
              <a:rPr lang="en-US" dirty="0" smtClean="0"/>
              <a:t>Working with other student ministries pastors to sharpen my gifts of leadership and teaching.</a:t>
            </a:r>
            <a:endParaRPr lang="en-US"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80288"/>
          </a:xfrm>
        </p:spPr>
        <p:txBody>
          <a:bodyPr>
            <a:normAutofit fontScale="90000"/>
          </a:bodyPr>
          <a:lstStyle/>
          <a:p>
            <a:r>
              <a:rPr lang="en-US" dirty="0" smtClean="0"/>
              <a:t>Benefits of Internship</a:t>
            </a:r>
            <a:endParaRPr lang="en-US" dirty="0"/>
          </a:p>
        </p:txBody>
      </p:sp>
      <p:sp>
        <p:nvSpPr>
          <p:cNvPr id="4" name="Content Placeholder 3"/>
          <p:cNvSpPr>
            <a:spLocks noGrp="1"/>
          </p:cNvSpPr>
          <p:nvPr>
            <p:ph idx="1"/>
          </p:nvPr>
        </p:nvSpPr>
        <p:spPr/>
        <p:txBody>
          <a:bodyPr/>
          <a:lstStyle/>
          <a:p>
            <a:r>
              <a:rPr lang="en-US" dirty="0" smtClean="0"/>
              <a:t>Internship benefits for long-term future, ultimately of going into ministry full-time someday.</a:t>
            </a:r>
          </a:p>
          <a:p>
            <a:r>
              <a:rPr lang="en-US" dirty="0" smtClean="0"/>
              <a:t>This program will allow me to get my feet in the door of the church.</a:t>
            </a:r>
          </a:p>
          <a:p>
            <a:r>
              <a:rPr lang="en-US" dirty="0" smtClean="0"/>
              <a:t>Learn more about how to lead a church</a:t>
            </a:r>
          </a:p>
          <a:p>
            <a:endParaRPr lang="en-US" dirty="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Building the support team</a:t>
            </a:r>
            <a:endParaRPr lang="en-US" dirty="0"/>
          </a:p>
        </p:txBody>
      </p:sp>
      <p:sp>
        <p:nvSpPr>
          <p:cNvPr id="4" name="Content Placeholder 3"/>
          <p:cNvSpPr>
            <a:spLocks noGrp="1"/>
          </p:cNvSpPr>
          <p:nvPr>
            <p:ph idx="1"/>
          </p:nvPr>
        </p:nvSpPr>
        <p:spPr/>
        <p:txBody>
          <a:bodyPr>
            <a:normAutofit/>
          </a:bodyPr>
          <a:lstStyle/>
          <a:p>
            <a:r>
              <a:rPr lang="en-US" b="1" i="1" dirty="0" smtClean="0"/>
              <a:t>Ecclesiastes 4:12 - </a:t>
            </a:r>
            <a:r>
              <a:rPr lang="en-US" sz="2200" i="1" dirty="0" smtClean="0"/>
              <a:t>A person standing alone can be attacked and defeated, but two can stand back-to-back and conquer. Three are even better, for a triple-braided cord is not easily broken.</a:t>
            </a:r>
          </a:p>
          <a:p>
            <a:r>
              <a:rPr lang="en-US" dirty="0" smtClean="0"/>
              <a:t>For internship to work, there must be a team of people supporting me.</a:t>
            </a:r>
          </a:p>
          <a:p>
            <a:r>
              <a:rPr lang="en-US" dirty="0" smtClean="0"/>
              <a:t>It is essential to have you supporting me!</a:t>
            </a:r>
          </a:p>
          <a:p>
            <a:r>
              <a:rPr lang="en-US" dirty="0" smtClean="0"/>
              <a:t>You serve an irreplaceable role in my journey of impacting lives</a:t>
            </a:r>
          </a:p>
          <a:p>
            <a:endParaRPr lang="en-US" dirty="0"/>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need support….</a:t>
            </a:r>
            <a:endParaRPr lang="en-US" dirty="0"/>
          </a:p>
        </p:txBody>
      </p:sp>
      <p:sp>
        <p:nvSpPr>
          <p:cNvPr id="4" name="Content Placeholder 3"/>
          <p:cNvSpPr>
            <a:spLocks noGrp="1"/>
          </p:cNvSpPr>
          <p:nvPr>
            <p:ph idx="1"/>
          </p:nvPr>
        </p:nvSpPr>
        <p:spPr/>
        <p:txBody>
          <a:bodyPr>
            <a:normAutofit/>
          </a:bodyPr>
          <a:lstStyle/>
          <a:p>
            <a:r>
              <a:rPr lang="en-US" sz="3600" dirty="0" smtClean="0"/>
              <a:t>Prayer</a:t>
            </a:r>
          </a:p>
          <a:p>
            <a:r>
              <a:rPr lang="en-US" sz="3600" dirty="0" smtClean="0"/>
              <a:t>Encouragement (cards, phone calls)</a:t>
            </a:r>
          </a:p>
          <a:p>
            <a:r>
              <a:rPr lang="en-US" sz="3600" dirty="0" smtClean="0"/>
              <a:t>Financial Support</a:t>
            </a:r>
            <a:endParaRPr lang="en-US" sz="3600" dirty="0"/>
          </a:p>
        </p:txBody>
      </p:sp>
    </p:spTree>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385</TotalTime>
  <Words>618</Words>
  <Application>Microsoft Office PowerPoint</Application>
  <PresentationFormat>On-screen Show (4:3)</PresentationFormat>
  <Paragraphs>55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Stephen Anderson</vt:lpstr>
      <vt:lpstr>My ministry experience</vt:lpstr>
      <vt:lpstr>Fusion </vt:lpstr>
      <vt:lpstr>Alex Whittington</vt:lpstr>
      <vt:lpstr>Taylor Peters</vt:lpstr>
      <vt:lpstr>What the Internship program is and what I’ll be doing</vt:lpstr>
      <vt:lpstr>Benefits of Internship</vt:lpstr>
      <vt:lpstr>Building the support team</vt:lpstr>
      <vt:lpstr>I need support….</vt:lpstr>
      <vt:lpstr>My financial goal will help me to quit Best Buy and focus 100% on ministry. I need to raise…. </vt:lpstr>
      <vt:lpstr>Financial support</vt:lpstr>
      <vt:lpstr>Would you join my team? In what ways can I count on you?</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Me – your bio…not ministry…school, where you grew up, fiance, etc. Pic of you and the woman! June 17th wedding</dc:title>
  <dc:creator>Stephen Anderson</dc:creator>
  <cp:lastModifiedBy>Stephen Anderson</cp:lastModifiedBy>
  <cp:revision>48</cp:revision>
  <dcterms:created xsi:type="dcterms:W3CDTF">2010-07-31T15:51:51Z</dcterms:created>
  <dcterms:modified xsi:type="dcterms:W3CDTF">2010-11-12T03:43:37Z</dcterms:modified>
</cp:coreProperties>
</file>